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2A54C80-263E-416B-A8E0-580EDEADCBDC}" type="datetimeFigureOut">
              <a:rPr lang="en-US" dirty="0"/>
              <a:t>11/23/2025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B61BEF0D-F0BB-DE4B-95CE-6DB70DBA9567}" type="datetimeFigureOut">
              <a:rPr lang="en-US" dirty="0"/>
              <a:pPr/>
              <a:t>11/23/2025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burzaskol.cz/" TargetMode="External"/><Relationship Id="rId2" Type="http://schemas.openxmlformats.org/officeDocument/2006/relationships/hyperlink" Target="http://www.zkola.cz/" TargetMode="External"/><Relationship Id="rId1" Type="http://schemas.openxmlformats.org/officeDocument/2006/relationships/slideLayout" Target="../slideLayouts/slideLayout2.xml"/><Relationship Id="rId6" Type="http://schemas.openxmlformats.org/officeDocument/2006/relationships/hyperlink" Target="http://www.zsruzdka.cz/" TargetMode="External"/><Relationship Id="rId5" Type="http://schemas.openxmlformats.org/officeDocument/2006/relationships/hyperlink" Target="http://www.prihlaskynastredni.cz/" TargetMode="External"/><Relationship Id="rId4" Type="http://schemas.openxmlformats.org/officeDocument/2006/relationships/hyperlink" Target="http://www.msmt.cz/"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A23A61-86A7-4474-A102-F96BD314EFB3}"/>
              </a:ext>
            </a:extLst>
          </p:cNvPr>
          <p:cNvSpPr>
            <a:spLocks noGrp="1"/>
          </p:cNvSpPr>
          <p:nvPr>
            <p:ph type="ctrTitle"/>
          </p:nvPr>
        </p:nvSpPr>
        <p:spPr/>
        <p:txBody>
          <a:bodyPr/>
          <a:lstStyle/>
          <a:p>
            <a:r>
              <a:rPr lang="cs-CZ" dirty="0"/>
              <a:t>Přijímací řízení 2025/2026</a:t>
            </a:r>
          </a:p>
        </p:txBody>
      </p:sp>
      <p:sp>
        <p:nvSpPr>
          <p:cNvPr id="3" name="Podnadpis 2">
            <a:extLst>
              <a:ext uri="{FF2B5EF4-FFF2-40B4-BE49-F238E27FC236}">
                <a16:creationId xmlns:a16="http://schemas.microsoft.com/office/drawing/2014/main" id="{FED19506-3F6B-45AC-A741-E08D46F83A26}"/>
              </a:ext>
            </a:extLst>
          </p:cNvPr>
          <p:cNvSpPr>
            <a:spLocks noGrp="1"/>
          </p:cNvSpPr>
          <p:nvPr>
            <p:ph type="subTitle" idx="1"/>
          </p:nvPr>
        </p:nvSpPr>
        <p:spPr/>
        <p:txBody>
          <a:bodyPr/>
          <a:lstStyle/>
          <a:p>
            <a:r>
              <a:rPr lang="cs-CZ" dirty="0"/>
              <a:t>Setkání s rodiči 24.11.2025</a:t>
            </a:r>
          </a:p>
        </p:txBody>
      </p:sp>
    </p:spTree>
    <p:extLst>
      <p:ext uri="{BB962C8B-B14F-4D97-AF65-F5344CB8AC3E}">
        <p14:creationId xmlns:p14="http://schemas.microsoft.com/office/powerpoint/2010/main" val="1231393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5CD96E-A05E-448C-AF0C-9723BA3FD74B}"/>
              </a:ext>
            </a:extLst>
          </p:cNvPr>
          <p:cNvSpPr>
            <a:spLocks noGrp="1"/>
          </p:cNvSpPr>
          <p:nvPr>
            <p:ph type="title"/>
          </p:nvPr>
        </p:nvSpPr>
        <p:spPr/>
        <p:txBody>
          <a:bodyPr/>
          <a:lstStyle/>
          <a:p>
            <a:r>
              <a:rPr lang="cs-CZ" dirty="0"/>
              <a:t>Forma JPZ u uchazečů s SVP</a:t>
            </a:r>
          </a:p>
        </p:txBody>
      </p:sp>
      <p:sp>
        <p:nvSpPr>
          <p:cNvPr id="3" name="Zástupný obsah 2">
            <a:extLst>
              <a:ext uri="{FF2B5EF4-FFF2-40B4-BE49-F238E27FC236}">
                <a16:creationId xmlns:a16="http://schemas.microsoft.com/office/drawing/2014/main" id="{6F5709DF-2C94-4917-9063-8AD6BD60323A}"/>
              </a:ext>
            </a:extLst>
          </p:cNvPr>
          <p:cNvSpPr>
            <a:spLocks noGrp="1"/>
          </p:cNvSpPr>
          <p:nvPr>
            <p:ph idx="1"/>
          </p:nvPr>
        </p:nvSpPr>
        <p:spPr/>
        <p:txBody>
          <a:bodyPr/>
          <a:lstStyle/>
          <a:p>
            <a:r>
              <a:rPr lang="cs-CZ" dirty="0"/>
              <a:t>▪ Uchazeči se speciálními vzdělávacími potřebami – úprava podmínek – na základě „Doporučení školského poradenského zařízení pro úpravu podmínek přijímání ke vzdělávání“ (příloha k přihlášce) Součástí doporučení je informovaný souhlas, který se uděluje ve ŠPZ. Uzpůsobení konání písemných testů musí být ve shodě. Úprava JPZ je pro všechny termíny konání jednotná (nárok posuzuje ředitel školy, jejíž obor je v přihlášce na </a:t>
            </a:r>
            <a:r>
              <a:rPr lang="cs-CZ" dirty="0" err="1"/>
              <a:t>přednostnějším</a:t>
            </a:r>
            <a:r>
              <a:rPr lang="cs-CZ" dirty="0"/>
              <a:t> pořadí). </a:t>
            </a:r>
          </a:p>
          <a:p>
            <a:r>
              <a:rPr lang="cs-CZ" dirty="0"/>
              <a:t>▪ Osoby podle § 20 odst. 4 ŠZ – na žádost je umožněno promíjet přijímací zkoušku z českého jazyka (znalost ČJ u těchto osob musí být ověřena rozhovorem), u ostatních testů navýšení časového limitu o 25 % + překladový slovník (bez návštěvy ŠPZ).</a:t>
            </a:r>
          </a:p>
        </p:txBody>
      </p:sp>
    </p:spTree>
    <p:extLst>
      <p:ext uri="{BB962C8B-B14F-4D97-AF65-F5344CB8AC3E}">
        <p14:creationId xmlns:p14="http://schemas.microsoft.com/office/powerpoint/2010/main" val="2948575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262466-5B4F-438A-AD13-351444B61C6C}"/>
              </a:ext>
            </a:extLst>
          </p:cNvPr>
          <p:cNvSpPr>
            <a:spLocks noGrp="1"/>
          </p:cNvSpPr>
          <p:nvPr>
            <p:ph type="title"/>
          </p:nvPr>
        </p:nvSpPr>
        <p:spPr/>
        <p:txBody>
          <a:bodyPr/>
          <a:lstStyle/>
          <a:p>
            <a:r>
              <a:rPr lang="cs-CZ" dirty="0"/>
              <a:t>Podpora odborného vzdělávání</a:t>
            </a:r>
          </a:p>
        </p:txBody>
      </p:sp>
      <p:sp>
        <p:nvSpPr>
          <p:cNvPr id="3" name="Zástupný obsah 2">
            <a:extLst>
              <a:ext uri="{FF2B5EF4-FFF2-40B4-BE49-F238E27FC236}">
                <a16:creationId xmlns:a16="http://schemas.microsoft.com/office/drawing/2014/main" id="{E6C1B74C-1AC1-4209-BEEE-69260BFF96BC}"/>
              </a:ext>
            </a:extLst>
          </p:cNvPr>
          <p:cNvSpPr>
            <a:spLocks noGrp="1"/>
          </p:cNvSpPr>
          <p:nvPr>
            <p:ph idx="1"/>
          </p:nvPr>
        </p:nvSpPr>
        <p:spPr/>
        <p:txBody>
          <a:bodyPr/>
          <a:lstStyle/>
          <a:p>
            <a:pPr marL="0" indent="0" algn="ctr">
              <a:buNone/>
            </a:pPr>
            <a:r>
              <a:rPr lang="cs-CZ" dirty="0"/>
              <a:t>„Podpora řemesel v odborném školství“ </a:t>
            </a:r>
          </a:p>
          <a:p>
            <a:r>
              <a:rPr lang="cs-CZ" dirty="0"/>
              <a:t>▪ Aktuálně zařazeno celkem 19 oborů vzdělání (převážně stavební a strojírenské obory, dále zařazeny obory: Truhlář, Tiskař na polygrafických strojích, Knihař) </a:t>
            </a:r>
          </a:p>
          <a:p>
            <a:r>
              <a:rPr lang="cs-CZ" dirty="0"/>
              <a:t>▪ Žáci obdrží finanční příspěvek z rozpočtu ZK: </a:t>
            </a:r>
          </a:p>
          <a:p>
            <a:r>
              <a:rPr lang="cs-CZ" dirty="0"/>
              <a:t>▪ (při splnění stanovených podmínek) ✓1. roč. – 300 Kč/</a:t>
            </a:r>
            <a:r>
              <a:rPr lang="cs-CZ" dirty="0" err="1"/>
              <a:t>měs</a:t>
            </a:r>
            <a:r>
              <a:rPr lang="cs-CZ" dirty="0"/>
              <a:t>., za vyznamenání na konci roku 1 500 Kč; ✓2. roč. – 400 Kč/</a:t>
            </a:r>
            <a:r>
              <a:rPr lang="cs-CZ" dirty="0" err="1"/>
              <a:t>měs</a:t>
            </a:r>
            <a:r>
              <a:rPr lang="cs-CZ" dirty="0"/>
              <a:t>., za vyznamenání na konci roku 2 500 Kč; ✓3. roč. – 500 Kč/</a:t>
            </a:r>
            <a:r>
              <a:rPr lang="cs-CZ" dirty="0" err="1"/>
              <a:t>měs</a:t>
            </a:r>
            <a:r>
              <a:rPr lang="cs-CZ" dirty="0"/>
              <a:t>., za vyznamenání na konci roku 3 000 Kč; </a:t>
            </a:r>
          </a:p>
          <a:p>
            <a:r>
              <a:rPr lang="cs-CZ" dirty="0"/>
              <a:t>▪ Přehled podporovaných oborů a podmínky pro vyplácení příspěvků jsou uveřejněny na www.zkola.cz v sekci „Podpora řemesel v odborném školství“. </a:t>
            </a:r>
          </a:p>
        </p:txBody>
      </p:sp>
    </p:spTree>
    <p:extLst>
      <p:ext uri="{BB962C8B-B14F-4D97-AF65-F5344CB8AC3E}">
        <p14:creationId xmlns:p14="http://schemas.microsoft.com/office/powerpoint/2010/main" val="3946538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85F611-782E-4BFE-93E7-F676DDF69D97}"/>
              </a:ext>
            </a:extLst>
          </p:cNvPr>
          <p:cNvSpPr>
            <a:spLocks noGrp="1"/>
          </p:cNvSpPr>
          <p:nvPr>
            <p:ph type="title"/>
          </p:nvPr>
        </p:nvSpPr>
        <p:spPr/>
        <p:txBody>
          <a:bodyPr/>
          <a:lstStyle/>
          <a:p>
            <a:r>
              <a:rPr lang="cs-CZ" dirty="0"/>
              <a:t>Informační zdroje</a:t>
            </a:r>
          </a:p>
        </p:txBody>
      </p:sp>
      <p:sp>
        <p:nvSpPr>
          <p:cNvPr id="3" name="Zástupný obsah 2">
            <a:extLst>
              <a:ext uri="{FF2B5EF4-FFF2-40B4-BE49-F238E27FC236}">
                <a16:creationId xmlns:a16="http://schemas.microsoft.com/office/drawing/2014/main" id="{7579D4F6-BC1B-4158-A522-2260593686B9}"/>
              </a:ext>
            </a:extLst>
          </p:cNvPr>
          <p:cNvSpPr>
            <a:spLocks noGrp="1"/>
          </p:cNvSpPr>
          <p:nvPr>
            <p:ph idx="1"/>
          </p:nvPr>
        </p:nvSpPr>
        <p:spPr/>
        <p:txBody>
          <a:bodyPr>
            <a:normAutofit lnSpcReduction="10000"/>
          </a:bodyPr>
          <a:lstStyle/>
          <a:p>
            <a:r>
              <a:rPr lang="cs-CZ" dirty="0"/>
              <a:t>Informační a vzdělávací portál Zlínského kraje </a:t>
            </a:r>
            <a:r>
              <a:rPr lang="cs-CZ" dirty="0">
                <a:hlinkClick r:id="rId2"/>
              </a:rPr>
              <a:t>www.zkola.cz</a:t>
            </a:r>
            <a:r>
              <a:rPr lang="cs-CZ" dirty="0"/>
              <a:t>  </a:t>
            </a:r>
          </a:p>
          <a:p>
            <a:pPr marL="0" indent="0">
              <a:buNone/>
            </a:pPr>
            <a:r>
              <a:rPr lang="cs-CZ" dirty="0"/>
              <a:t>	▪ Kalendář dnů otevřených dveří </a:t>
            </a:r>
          </a:p>
          <a:p>
            <a:pPr marL="0" indent="0">
              <a:buNone/>
            </a:pPr>
            <a:r>
              <a:rPr lang="cs-CZ" dirty="0"/>
              <a:t>	▪ Elektronická publikace „Kam na školu ve Zlínském kraji“ </a:t>
            </a:r>
          </a:p>
          <a:p>
            <a:pPr marL="0" indent="0">
              <a:buNone/>
            </a:pPr>
            <a:r>
              <a:rPr lang="cs-CZ" dirty="0"/>
              <a:t>	▪ Podpora řemesel v odborném školství </a:t>
            </a:r>
          </a:p>
          <a:p>
            <a:pPr marL="0" indent="0">
              <a:buNone/>
            </a:pPr>
            <a:r>
              <a:rPr lang="cs-CZ" dirty="0"/>
              <a:t>	▪ Burza škol </a:t>
            </a:r>
            <a:r>
              <a:rPr lang="cs-CZ" dirty="0">
                <a:hlinkClick r:id="rId3"/>
              </a:rPr>
              <a:t>www.burzaskol.cz</a:t>
            </a:r>
            <a:r>
              <a:rPr lang="cs-CZ" dirty="0"/>
              <a:t>  </a:t>
            </a:r>
          </a:p>
          <a:p>
            <a:r>
              <a:rPr lang="cs-CZ" dirty="0"/>
              <a:t>V oblasti přijímacího řízení doporučujeme dále sledovat: </a:t>
            </a:r>
          </a:p>
          <a:p>
            <a:pPr marL="0" indent="0">
              <a:buNone/>
            </a:pPr>
            <a:r>
              <a:rPr lang="cs-CZ" dirty="0"/>
              <a:t>	▪ www jednotlivých středních škol </a:t>
            </a:r>
          </a:p>
          <a:p>
            <a:pPr marL="0" indent="0">
              <a:buNone/>
            </a:pPr>
            <a:r>
              <a:rPr lang="cs-CZ" dirty="0"/>
              <a:t>	▪ </a:t>
            </a:r>
            <a:r>
              <a:rPr lang="cs-CZ" dirty="0">
                <a:hlinkClick r:id="rId4"/>
              </a:rPr>
              <a:t>www.msmt.cz</a:t>
            </a:r>
            <a:r>
              <a:rPr lang="cs-CZ" dirty="0"/>
              <a:t>  </a:t>
            </a:r>
          </a:p>
          <a:p>
            <a:pPr marL="0" indent="0">
              <a:buNone/>
            </a:pPr>
            <a:r>
              <a:rPr lang="cs-CZ" dirty="0"/>
              <a:t>	▪ </a:t>
            </a:r>
            <a:r>
              <a:rPr lang="cs-CZ" dirty="0">
                <a:hlinkClick r:id="rId5"/>
              </a:rPr>
              <a:t>www.prihlaskynastredni.cz</a:t>
            </a:r>
            <a:endParaRPr lang="cs-CZ" dirty="0"/>
          </a:p>
          <a:p>
            <a:r>
              <a:rPr lang="cs-CZ" dirty="0"/>
              <a:t>Webové stránky ZŠ Růžďka </a:t>
            </a:r>
            <a:r>
              <a:rPr lang="cs-CZ" dirty="0">
                <a:hlinkClick r:id="rId6"/>
              </a:rPr>
              <a:t>www.zsruzdka.cz</a:t>
            </a:r>
            <a:r>
              <a:rPr lang="cs-CZ" dirty="0"/>
              <a:t> </a:t>
            </a:r>
          </a:p>
        </p:txBody>
      </p:sp>
    </p:spTree>
    <p:extLst>
      <p:ext uri="{BB962C8B-B14F-4D97-AF65-F5344CB8AC3E}">
        <p14:creationId xmlns:p14="http://schemas.microsoft.com/office/powerpoint/2010/main" val="4129580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271B60-3649-40F1-A901-8EA4CC92F87E}"/>
              </a:ext>
            </a:extLst>
          </p:cNvPr>
          <p:cNvSpPr>
            <a:spLocks noGrp="1"/>
          </p:cNvSpPr>
          <p:nvPr>
            <p:ph type="title"/>
          </p:nvPr>
        </p:nvSpPr>
        <p:spPr/>
        <p:txBody>
          <a:bodyPr/>
          <a:lstStyle/>
          <a:p>
            <a:r>
              <a:rPr lang="cs-CZ" dirty="0"/>
              <a:t>Děkuji za pozornost</a:t>
            </a:r>
          </a:p>
        </p:txBody>
      </p:sp>
    </p:spTree>
    <p:extLst>
      <p:ext uri="{BB962C8B-B14F-4D97-AF65-F5344CB8AC3E}">
        <p14:creationId xmlns:p14="http://schemas.microsoft.com/office/powerpoint/2010/main" val="3817503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2F0B3D-A79F-459E-8CDF-35324E71DA45}"/>
              </a:ext>
            </a:extLst>
          </p:cNvPr>
          <p:cNvSpPr>
            <a:spLocks noGrp="1"/>
          </p:cNvSpPr>
          <p:nvPr>
            <p:ph type="title"/>
          </p:nvPr>
        </p:nvSpPr>
        <p:spPr/>
        <p:txBody>
          <a:bodyPr/>
          <a:lstStyle/>
          <a:p>
            <a:r>
              <a:rPr lang="cs-CZ" dirty="0"/>
              <a:t>Změny v přijímacím řízení</a:t>
            </a:r>
          </a:p>
        </p:txBody>
      </p:sp>
      <p:sp>
        <p:nvSpPr>
          <p:cNvPr id="3" name="Zástupný obsah 2">
            <a:extLst>
              <a:ext uri="{FF2B5EF4-FFF2-40B4-BE49-F238E27FC236}">
                <a16:creationId xmlns:a16="http://schemas.microsoft.com/office/drawing/2014/main" id="{910A6A08-B9F7-449E-9971-3FB1E08F58BC}"/>
              </a:ext>
            </a:extLst>
          </p:cNvPr>
          <p:cNvSpPr>
            <a:spLocks noGrp="1"/>
          </p:cNvSpPr>
          <p:nvPr>
            <p:ph idx="1"/>
          </p:nvPr>
        </p:nvSpPr>
        <p:spPr/>
        <p:txBody>
          <a:bodyPr/>
          <a:lstStyle/>
          <a:p>
            <a:r>
              <a:rPr lang="cs-CZ" dirty="0"/>
              <a:t>sjednocení všech termínů přijímacího řízení pro obory s talentovou zkouškou i bez talentové zkoušky</a:t>
            </a:r>
          </a:p>
          <a:p>
            <a:r>
              <a:rPr lang="cs-CZ" dirty="0"/>
              <a:t>pro všechny obory vzdělání je stejné datum odeslání přihlášek</a:t>
            </a:r>
          </a:p>
          <a:p>
            <a:r>
              <a:rPr lang="cs-CZ" dirty="0"/>
              <a:t>výsledky talentových zkoušek i přijímacího řízení na všechny školy bez talentových zkoušek budou zveřejněny ve stejném termínu</a:t>
            </a:r>
          </a:p>
          <a:p>
            <a:r>
              <a:rPr lang="cs-CZ" dirty="0"/>
              <a:t>Způsob podávání přihlášky výpisem je zrušen</a:t>
            </a:r>
          </a:p>
          <a:p>
            <a:r>
              <a:rPr lang="cs-CZ" dirty="0"/>
              <a:t>Další přihlášku lze podat pouze v případě zpětvzetí předchozí přihlášky</a:t>
            </a:r>
          </a:p>
          <a:p>
            <a:endParaRPr lang="cs-CZ" dirty="0"/>
          </a:p>
        </p:txBody>
      </p:sp>
    </p:spTree>
    <p:extLst>
      <p:ext uri="{BB962C8B-B14F-4D97-AF65-F5344CB8AC3E}">
        <p14:creationId xmlns:p14="http://schemas.microsoft.com/office/powerpoint/2010/main" val="3315641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CF942F-821E-48A5-A883-6FAEF7780A8A}"/>
              </a:ext>
            </a:extLst>
          </p:cNvPr>
          <p:cNvSpPr>
            <a:spLocks noGrp="1"/>
          </p:cNvSpPr>
          <p:nvPr>
            <p:ph type="title"/>
          </p:nvPr>
        </p:nvSpPr>
        <p:spPr/>
        <p:txBody>
          <a:bodyPr/>
          <a:lstStyle/>
          <a:p>
            <a:r>
              <a:rPr lang="cs-CZ" dirty="0"/>
              <a:t>Přihlášky</a:t>
            </a:r>
          </a:p>
        </p:txBody>
      </p:sp>
      <p:sp>
        <p:nvSpPr>
          <p:cNvPr id="3" name="Zástupný obsah 2">
            <a:extLst>
              <a:ext uri="{FF2B5EF4-FFF2-40B4-BE49-F238E27FC236}">
                <a16:creationId xmlns:a16="http://schemas.microsoft.com/office/drawing/2014/main" id="{4D82CB32-B144-467F-8ECA-C624610816E0}"/>
              </a:ext>
            </a:extLst>
          </p:cNvPr>
          <p:cNvSpPr>
            <a:spLocks noGrp="1"/>
          </p:cNvSpPr>
          <p:nvPr>
            <p:ph idx="1"/>
          </p:nvPr>
        </p:nvSpPr>
        <p:spPr/>
        <p:txBody>
          <a:bodyPr/>
          <a:lstStyle/>
          <a:p>
            <a:r>
              <a:rPr lang="cs-CZ" dirty="0"/>
              <a:t>Nejvýše 2 přihlášky do oborů s talentovou zkouškou a nejvýše 3 přihlášky do ostatních oborů (max. 5 celkem). </a:t>
            </a:r>
          </a:p>
          <a:p>
            <a:r>
              <a:rPr lang="cs-CZ" dirty="0"/>
              <a:t>Lhůta pro odeslání přihlášky: od 1. února do 20. února 2026 </a:t>
            </a:r>
          </a:p>
          <a:p>
            <a:r>
              <a:rPr lang="cs-CZ" dirty="0"/>
              <a:t>pořadí škol se v přihlášce uvádí podle preference (důraz na co nejpečlivější výběr oboru při podání přihlášky – po uplynutí termínu pro podání přihlášky již nelze pořadí měnit), na všech přihláškách jsou obory ve stejném pořadí; </a:t>
            </a:r>
          </a:p>
          <a:p>
            <a:r>
              <a:rPr lang="cs-CZ" dirty="0"/>
              <a:t>Součástí přihlášky jsou prosté kopie dokladů stanovených vyhláškou</a:t>
            </a:r>
          </a:p>
        </p:txBody>
      </p:sp>
    </p:spTree>
    <p:extLst>
      <p:ext uri="{BB962C8B-B14F-4D97-AF65-F5344CB8AC3E}">
        <p14:creationId xmlns:p14="http://schemas.microsoft.com/office/powerpoint/2010/main" val="3919107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DFD62B-680E-4FFE-B0D1-E336A8689617}"/>
              </a:ext>
            </a:extLst>
          </p:cNvPr>
          <p:cNvSpPr>
            <a:spLocks noGrp="1"/>
          </p:cNvSpPr>
          <p:nvPr>
            <p:ph type="title"/>
          </p:nvPr>
        </p:nvSpPr>
        <p:spPr/>
        <p:txBody>
          <a:bodyPr/>
          <a:lstStyle/>
          <a:p>
            <a:r>
              <a:rPr lang="cs-CZ" dirty="0"/>
              <a:t>Možnosti podání přihlášky</a:t>
            </a:r>
          </a:p>
        </p:txBody>
      </p:sp>
      <p:sp>
        <p:nvSpPr>
          <p:cNvPr id="3" name="Zástupný obsah 2">
            <a:extLst>
              <a:ext uri="{FF2B5EF4-FFF2-40B4-BE49-F238E27FC236}">
                <a16:creationId xmlns:a16="http://schemas.microsoft.com/office/drawing/2014/main" id="{0D835FED-61AC-4BA1-8E4D-A3B6EF432BAC}"/>
              </a:ext>
            </a:extLst>
          </p:cNvPr>
          <p:cNvSpPr>
            <a:spLocks noGrp="1"/>
          </p:cNvSpPr>
          <p:nvPr>
            <p:ph idx="1"/>
          </p:nvPr>
        </p:nvSpPr>
        <p:spPr/>
        <p:txBody>
          <a:bodyPr/>
          <a:lstStyle/>
          <a:p>
            <a:r>
              <a:rPr lang="cs-CZ" dirty="0"/>
              <a:t>Možnosti podání přihlášky (rovnocenné formy) </a:t>
            </a:r>
          </a:p>
          <a:p>
            <a:pPr marL="400050" lvl="1" indent="0">
              <a:buNone/>
            </a:pPr>
            <a:r>
              <a:rPr lang="cs-CZ" dirty="0"/>
              <a:t>✓plně digitalizovaná přihláška (prostřednictvím informačního systému </a:t>
            </a:r>
            <a:r>
              <a:rPr lang="cs-CZ" dirty="0" err="1"/>
              <a:t>DipSy</a:t>
            </a:r>
            <a:r>
              <a:rPr lang="cs-CZ" dirty="0"/>
              <a:t>) na základě prokázání totožnosti s využitím prostředku pro elektronickou identifikaci (stvrzením přihlášky je přihláška podána do všech škol); </a:t>
            </a:r>
          </a:p>
          <a:p>
            <a:pPr marL="400050" lvl="1" indent="0">
              <a:buNone/>
            </a:pPr>
            <a:r>
              <a:rPr lang="cs-CZ" dirty="0"/>
              <a:t>✓papírový tiskopis přihlášky – listinná přihláška se shodným pořadím oborů na všech tiskopisech (včetně příloh v listinné podobě); </a:t>
            </a:r>
          </a:p>
          <a:p>
            <a:pPr marL="0" indent="0">
              <a:buNone/>
            </a:pPr>
            <a:r>
              <a:rPr lang="cs-CZ" dirty="0"/>
              <a:t>	✓Způsob podávání přihlášky výpisem je zrušen; </a:t>
            </a:r>
          </a:p>
          <a:p>
            <a:r>
              <a:rPr lang="cs-CZ" dirty="0"/>
              <a:t>Uchazeč může vzít přihlášku nebo její část zpět nejpozději 3 pracovní dny před stanovením pořadí uchazečů do </a:t>
            </a:r>
            <a:r>
              <a:rPr lang="cs-CZ" dirty="0" err="1"/>
              <a:t>DiPSy</a:t>
            </a:r>
            <a:r>
              <a:rPr lang="cs-CZ" dirty="0"/>
              <a:t> (do 5. 5. 2026). Podpis uchazeče se nahrazuje čestným prohlášením podávající osoby (nezletilý uchazeč souhlasí s podáním a obsahem).</a:t>
            </a:r>
          </a:p>
        </p:txBody>
      </p:sp>
    </p:spTree>
    <p:extLst>
      <p:ext uri="{BB962C8B-B14F-4D97-AF65-F5344CB8AC3E}">
        <p14:creationId xmlns:p14="http://schemas.microsoft.com/office/powerpoint/2010/main" val="1953061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2C5EBE-9149-4D4A-85B0-86D36A72BE77}"/>
              </a:ext>
            </a:extLst>
          </p:cNvPr>
          <p:cNvSpPr>
            <a:spLocks noGrp="1"/>
          </p:cNvSpPr>
          <p:nvPr>
            <p:ph type="title"/>
          </p:nvPr>
        </p:nvSpPr>
        <p:spPr/>
        <p:txBody>
          <a:bodyPr/>
          <a:lstStyle/>
          <a:p>
            <a:r>
              <a:rPr lang="cs-CZ" dirty="0"/>
              <a:t>Termíny přijímacích zkoušek</a:t>
            </a:r>
          </a:p>
        </p:txBody>
      </p:sp>
      <p:sp>
        <p:nvSpPr>
          <p:cNvPr id="3" name="Zástupný obsah 2">
            <a:extLst>
              <a:ext uri="{FF2B5EF4-FFF2-40B4-BE49-F238E27FC236}">
                <a16:creationId xmlns:a16="http://schemas.microsoft.com/office/drawing/2014/main" id="{997C1162-2753-41AD-AFFB-DB0412F05007}"/>
              </a:ext>
            </a:extLst>
          </p:cNvPr>
          <p:cNvSpPr>
            <a:spLocks noGrp="1"/>
          </p:cNvSpPr>
          <p:nvPr>
            <p:ph idx="1"/>
          </p:nvPr>
        </p:nvSpPr>
        <p:spPr/>
        <p:txBody>
          <a:bodyPr/>
          <a:lstStyle/>
          <a:p>
            <a:r>
              <a:rPr lang="cs-CZ" dirty="0"/>
              <a:t>1. termín: </a:t>
            </a:r>
          </a:p>
          <a:p>
            <a:pPr marL="0" indent="0">
              <a:buNone/>
            </a:pPr>
            <a:r>
              <a:rPr lang="cs-CZ" dirty="0"/>
              <a:t>	10. dubna 2026 (4leté obory, vč. NS) </a:t>
            </a:r>
          </a:p>
          <a:p>
            <a:pPr marL="0" indent="0">
              <a:buNone/>
            </a:pPr>
            <a:r>
              <a:rPr lang="cs-CZ" dirty="0"/>
              <a:t>	14. dubna 2026 (6letá a 8letá gymnázia)</a:t>
            </a:r>
          </a:p>
          <a:p>
            <a:r>
              <a:rPr lang="cs-CZ" dirty="0"/>
              <a:t>2. termín: </a:t>
            </a:r>
          </a:p>
          <a:p>
            <a:pPr marL="0" indent="0">
              <a:buNone/>
            </a:pPr>
            <a:r>
              <a:rPr lang="cs-CZ" dirty="0"/>
              <a:t>	13. dubna 2026 (4leté obory, vč. NS) </a:t>
            </a:r>
          </a:p>
          <a:p>
            <a:pPr marL="0" indent="0">
              <a:buNone/>
            </a:pPr>
            <a:r>
              <a:rPr lang="cs-CZ" dirty="0"/>
              <a:t>	15. dubna 2026 (6letá a 8letá gymnázia) </a:t>
            </a:r>
          </a:p>
          <a:p>
            <a:r>
              <a:rPr lang="cs-CZ" dirty="0"/>
              <a:t>Náhradní termín (všechny obory vzdělání) </a:t>
            </a:r>
          </a:p>
          <a:p>
            <a:pPr marL="0" indent="0">
              <a:buNone/>
            </a:pPr>
            <a:r>
              <a:rPr lang="cs-CZ" dirty="0"/>
              <a:t>	1. termín: 29. dubna 2026 	</a:t>
            </a:r>
          </a:p>
          <a:p>
            <a:pPr marL="0" indent="0">
              <a:buNone/>
            </a:pPr>
            <a:r>
              <a:rPr lang="cs-CZ" dirty="0"/>
              <a:t>	2. termín: 30. dubna 2026</a:t>
            </a:r>
          </a:p>
        </p:txBody>
      </p:sp>
    </p:spTree>
    <p:extLst>
      <p:ext uri="{BB962C8B-B14F-4D97-AF65-F5344CB8AC3E}">
        <p14:creationId xmlns:p14="http://schemas.microsoft.com/office/powerpoint/2010/main" val="2192212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FF6852-C4BC-4A2F-BECD-514E18AC788B}"/>
              </a:ext>
            </a:extLst>
          </p:cNvPr>
          <p:cNvSpPr>
            <a:spLocks noGrp="1"/>
          </p:cNvSpPr>
          <p:nvPr>
            <p:ph type="title"/>
          </p:nvPr>
        </p:nvSpPr>
        <p:spPr/>
        <p:txBody>
          <a:bodyPr/>
          <a:lstStyle/>
          <a:p>
            <a:r>
              <a:rPr lang="cs-CZ" dirty="0"/>
              <a:t>Jednotná přijímací zkouška</a:t>
            </a:r>
          </a:p>
        </p:txBody>
      </p:sp>
      <p:sp>
        <p:nvSpPr>
          <p:cNvPr id="3" name="Zástupný obsah 2">
            <a:extLst>
              <a:ext uri="{FF2B5EF4-FFF2-40B4-BE49-F238E27FC236}">
                <a16:creationId xmlns:a16="http://schemas.microsoft.com/office/drawing/2014/main" id="{51DE05EE-91F6-4B98-A210-CDBB44B6AC84}"/>
              </a:ext>
            </a:extLst>
          </p:cNvPr>
          <p:cNvSpPr>
            <a:spLocks noGrp="1"/>
          </p:cNvSpPr>
          <p:nvPr>
            <p:ph idx="1"/>
          </p:nvPr>
        </p:nvSpPr>
        <p:spPr/>
        <p:txBody>
          <a:bodyPr>
            <a:normAutofit fontScale="92500" lnSpcReduction="10000"/>
          </a:bodyPr>
          <a:lstStyle/>
          <a:p>
            <a:r>
              <a:rPr lang="cs-CZ" dirty="0"/>
              <a:t>Místo konání jednotné zkoušky určí Centrum 1. března 2026, a to jednu ze škol s oborem vzdělání s MZ, kam se uchazeč hlásí; </a:t>
            </a:r>
          </a:p>
          <a:p>
            <a:r>
              <a:rPr lang="cs-CZ" dirty="0"/>
              <a:t>Na oba termíny může být určena stejná škola; </a:t>
            </a:r>
          </a:p>
          <a:p>
            <a:r>
              <a:rPr lang="cs-CZ" dirty="0"/>
              <a:t>Pozvánku zasílá uchazeči ředitel SŠ nejpozději 14 dní před konáním zkoušek; </a:t>
            </a:r>
          </a:p>
          <a:p>
            <a:r>
              <a:rPr lang="cs-CZ" dirty="0"/>
              <a:t>Uchazeč, který se hlásí alespoň do jednoho oboru s MZ, má právo konat dva termíny JPZ; </a:t>
            </a:r>
          </a:p>
          <a:p>
            <a:r>
              <a:rPr lang="cs-CZ" dirty="0"/>
              <a:t>Školní přijímací zkouška (může být stanovena) nebo talentová zkouška se koná v období od 15. března (resp. 16. března) do 23. dubna 2026 (termín může být změněn z organizačních nebo personálních důvodů). </a:t>
            </a:r>
          </a:p>
          <a:p>
            <a:r>
              <a:rPr lang="cs-CZ" dirty="0"/>
              <a:t>Průběh a délka JPZ </a:t>
            </a:r>
          </a:p>
          <a:p>
            <a:pPr marL="0" indent="0">
              <a:buNone/>
            </a:pPr>
            <a:r>
              <a:rPr lang="cs-CZ" dirty="0"/>
              <a:t>	✓Český jazyk a literatura (60 minut) </a:t>
            </a:r>
          </a:p>
          <a:p>
            <a:pPr marL="0" indent="0">
              <a:buNone/>
            </a:pPr>
            <a:r>
              <a:rPr lang="cs-CZ" dirty="0"/>
              <a:t>	✓Matematika a její aplikace (70 minut)</a:t>
            </a:r>
          </a:p>
        </p:txBody>
      </p:sp>
    </p:spTree>
    <p:extLst>
      <p:ext uri="{BB962C8B-B14F-4D97-AF65-F5344CB8AC3E}">
        <p14:creationId xmlns:p14="http://schemas.microsoft.com/office/powerpoint/2010/main" val="2394653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03E16F-FA74-4384-9126-98D9946F184B}"/>
              </a:ext>
            </a:extLst>
          </p:cNvPr>
          <p:cNvSpPr>
            <a:spLocks noGrp="1"/>
          </p:cNvSpPr>
          <p:nvPr>
            <p:ph type="title"/>
          </p:nvPr>
        </p:nvSpPr>
        <p:spPr/>
        <p:txBody>
          <a:bodyPr/>
          <a:lstStyle/>
          <a:p>
            <a:r>
              <a:rPr lang="cs-CZ" dirty="0"/>
              <a:t>Výsledek přijímacího řízení</a:t>
            </a:r>
          </a:p>
        </p:txBody>
      </p:sp>
      <p:sp>
        <p:nvSpPr>
          <p:cNvPr id="3" name="Zástupný obsah 2">
            <a:extLst>
              <a:ext uri="{FF2B5EF4-FFF2-40B4-BE49-F238E27FC236}">
                <a16:creationId xmlns:a16="http://schemas.microsoft.com/office/drawing/2014/main" id="{DBB76312-CD37-4356-9D37-D29FA76B8B65}"/>
              </a:ext>
            </a:extLst>
          </p:cNvPr>
          <p:cNvSpPr>
            <a:spLocks noGrp="1"/>
          </p:cNvSpPr>
          <p:nvPr>
            <p:ph idx="1"/>
          </p:nvPr>
        </p:nvSpPr>
        <p:spPr/>
        <p:txBody>
          <a:bodyPr>
            <a:normAutofit fontScale="92500" lnSpcReduction="10000"/>
          </a:bodyPr>
          <a:lstStyle/>
          <a:p>
            <a:r>
              <a:rPr lang="cs-CZ" dirty="0"/>
              <a:t>Jednotný termín zveřejnění výsledků všemi středními školami – stanoven vyhláškou 15. května 2026; </a:t>
            </a:r>
          </a:p>
          <a:p>
            <a:r>
              <a:rPr lang="cs-CZ" dirty="0"/>
              <a:t>Pokud nelze přijmout všechny úspěšné uchazeče, rozhoduje jejich pořadí; </a:t>
            </a:r>
          </a:p>
          <a:p>
            <a:r>
              <a:rPr lang="cs-CZ" dirty="0"/>
              <a:t>Důsledek prioritizace – uchazeč je přijat do jediného oboru (který v přihlášce upřednostnil), do ostatních oborů není přijat; </a:t>
            </a:r>
          </a:p>
          <a:p>
            <a:r>
              <a:rPr lang="cs-CZ" dirty="0"/>
              <a:t>Rozhodnutí o přijetí či nepřijetí bude uchazečům oznámeno zveřejněním seznamu – rozhodnutí se 1. a 2. kole nevyhotovuje v písemné formě; </a:t>
            </a:r>
          </a:p>
          <a:p>
            <a:r>
              <a:rPr lang="cs-CZ" dirty="0"/>
              <a:t>Vzdání se práva na přijetí - možnost, jak zvrátit přijetí, musí doručit nejpozději v den, kdy byla doručena přihláška do daného oboru v dalším kole (volné místo se obsazuje až v dalších kolech přijímacího řízení), účastnit se dalších kol přijímacího řízení může uchazeč, pokud není v rámci 1. kola přijat; </a:t>
            </a:r>
          </a:p>
          <a:p>
            <a:r>
              <a:rPr lang="cs-CZ" dirty="0"/>
              <a:t>Odvolání – možnost podání odvolání do 3 pracovních dnů po zveřejnění seznamu, smysl má pouze v případě pochybení řízení.</a:t>
            </a:r>
          </a:p>
        </p:txBody>
      </p:sp>
    </p:spTree>
    <p:extLst>
      <p:ext uri="{BB962C8B-B14F-4D97-AF65-F5344CB8AC3E}">
        <p14:creationId xmlns:p14="http://schemas.microsoft.com/office/powerpoint/2010/main" val="2936384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1E4F65-43F7-4DDA-8720-54106EB8BC50}"/>
              </a:ext>
            </a:extLst>
          </p:cNvPr>
          <p:cNvSpPr>
            <a:spLocks noGrp="1"/>
          </p:cNvSpPr>
          <p:nvPr>
            <p:ph type="title"/>
          </p:nvPr>
        </p:nvSpPr>
        <p:spPr/>
        <p:txBody>
          <a:bodyPr/>
          <a:lstStyle/>
          <a:p>
            <a:r>
              <a:rPr lang="cs-CZ" dirty="0"/>
              <a:t>2. kolo přijímacího řízení</a:t>
            </a:r>
          </a:p>
        </p:txBody>
      </p:sp>
      <p:sp>
        <p:nvSpPr>
          <p:cNvPr id="3" name="Zástupný obsah 2">
            <a:extLst>
              <a:ext uri="{FF2B5EF4-FFF2-40B4-BE49-F238E27FC236}">
                <a16:creationId xmlns:a16="http://schemas.microsoft.com/office/drawing/2014/main" id="{E0428851-C62F-42B7-AFAF-333F1B7B9F3A}"/>
              </a:ext>
            </a:extLst>
          </p:cNvPr>
          <p:cNvSpPr>
            <a:spLocks noGrp="1"/>
          </p:cNvSpPr>
          <p:nvPr>
            <p:ph idx="1"/>
          </p:nvPr>
        </p:nvSpPr>
        <p:spPr/>
        <p:txBody>
          <a:bodyPr/>
          <a:lstStyle/>
          <a:p>
            <a:r>
              <a:rPr lang="cs-CZ" dirty="0"/>
              <a:t>Do 2. kola se může hlásit uchazeč, který nebyl přijat v prvním kole nebo se vzdal práva na přijetí, postupuje se obdobně jako v 1. kole (včetně prioritizace a způsobů odevzdání přihlášky…); </a:t>
            </a:r>
          </a:p>
          <a:p>
            <a:r>
              <a:rPr lang="cs-CZ" dirty="0"/>
              <a:t>Nově se do 2. kola maturitního oboru může hlásit i ten uchazeč, který v 1. kole nekonal JPZ (obdrží 0 bodů); </a:t>
            </a:r>
          </a:p>
          <a:p>
            <a:r>
              <a:rPr lang="cs-CZ" dirty="0"/>
              <a:t>Lhůta pro odeslání přihlášek: od 19. května do 24. května 2026 (resp. 25. května 2026); </a:t>
            </a:r>
          </a:p>
          <a:p>
            <a:r>
              <a:rPr lang="cs-CZ" dirty="0"/>
              <a:t>Termín zveřejnění výsledků: 23. června 2026; </a:t>
            </a:r>
          </a:p>
          <a:p>
            <a:pPr marL="0" indent="0">
              <a:buNone/>
            </a:pPr>
            <a:r>
              <a:rPr lang="cs-CZ" dirty="0"/>
              <a:t>	▪ Organizuje se jednotně; </a:t>
            </a:r>
          </a:p>
          <a:p>
            <a:pPr marL="400050" lvl="1" indent="0">
              <a:buNone/>
            </a:pPr>
            <a:r>
              <a:rPr lang="cs-CZ" dirty="0"/>
              <a:t>▪ Školní nebo talentová zkouška se koná alespoň v jednom termínu (8. června – 14. června 2026, resp. 12. června), náhradní termín se nekoná. </a:t>
            </a:r>
          </a:p>
        </p:txBody>
      </p:sp>
    </p:spTree>
    <p:extLst>
      <p:ext uri="{BB962C8B-B14F-4D97-AF65-F5344CB8AC3E}">
        <p14:creationId xmlns:p14="http://schemas.microsoft.com/office/powerpoint/2010/main" val="1036693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62CCD2-B8DD-4FA9-8F9D-983361D87FAA}"/>
              </a:ext>
            </a:extLst>
          </p:cNvPr>
          <p:cNvSpPr>
            <a:spLocks noGrp="1"/>
          </p:cNvSpPr>
          <p:nvPr>
            <p:ph type="title"/>
          </p:nvPr>
        </p:nvSpPr>
        <p:spPr/>
        <p:txBody>
          <a:bodyPr/>
          <a:lstStyle/>
          <a:p>
            <a:r>
              <a:rPr lang="cs-CZ" dirty="0"/>
              <a:t>3. a další kola přijímacího řízení</a:t>
            </a:r>
          </a:p>
        </p:txBody>
      </p:sp>
      <p:sp>
        <p:nvSpPr>
          <p:cNvPr id="3" name="Zástupný obsah 2">
            <a:extLst>
              <a:ext uri="{FF2B5EF4-FFF2-40B4-BE49-F238E27FC236}">
                <a16:creationId xmlns:a16="http://schemas.microsoft.com/office/drawing/2014/main" id="{EAC39173-B1D0-41C4-BE1B-130FED5AC1B6}"/>
              </a:ext>
            </a:extLst>
          </p:cNvPr>
          <p:cNvSpPr>
            <a:spLocks noGrp="1"/>
          </p:cNvSpPr>
          <p:nvPr>
            <p:ph idx="1"/>
          </p:nvPr>
        </p:nvSpPr>
        <p:spPr/>
        <p:txBody>
          <a:bodyPr/>
          <a:lstStyle/>
          <a:p>
            <a:r>
              <a:rPr lang="cs-CZ" dirty="0"/>
              <a:t>Výrazné odchylky oproti 1. a 2. kolu </a:t>
            </a:r>
          </a:p>
          <a:p>
            <a:pPr marL="0" indent="0">
              <a:buNone/>
            </a:pPr>
            <a:r>
              <a:rPr lang="cs-CZ" dirty="0"/>
              <a:t>	▪ 3. a další kola zůstávají výlučně v kompetenci ředitele školy; </a:t>
            </a:r>
          </a:p>
          <a:p>
            <a:pPr marL="400050" lvl="1" indent="0">
              <a:buNone/>
            </a:pPr>
            <a:r>
              <a:rPr lang="cs-CZ" dirty="0"/>
              <a:t>▪ Přihlásit se může uchazeč, který nebyl přijat v žádném předchozím kole nebo se vzdal práva na přijetí; </a:t>
            </a:r>
          </a:p>
          <a:p>
            <a:pPr marL="400050" lvl="1" indent="0">
              <a:buNone/>
            </a:pPr>
            <a:r>
              <a:rPr lang="cs-CZ" dirty="0"/>
              <a:t>▪ Přihlášky se neumožňuje podávat prostřednictvím elektronického systému (lze podávat pouze na tiskopisu); </a:t>
            </a:r>
          </a:p>
          <a:p>
            <a:pPr marL="0" indent="0">
              <a:buNone/>
            </a:pPr>
            <a:r>
              <a:rPr lang="cs-CZ" dirty="0"/>
              <a:t>	▪ Není jednotný termín zveřejnění, rozhodnutí se vyhotovuje písemně; </a:t>
            </a:r>
          </a:p>
          <a:p>
            <a:pPr marL="400050" lvl="1" indent="0">
              <a:buNone/>
            </a:pPr>
            <a:r>
              <a:rPr lang="cs-CZ" dirty="0"/>
              <a:t>▪ Lze podat odvolání ve lhůtě 3 pracovních dnů ode dne oznámení rozhodnutí; </a:t>
            </a:r>
          </a:p>
          <a:p>
            <a:pPr marL="400050" lvl="1" indent="0">
              <a:buNone/>
            </a:pPr>
            <a:r>
              <a:rPr lang="cs-CZ" dirty="0"/>
              <a:t>▪ Přijatý uchazeč potvrzuje úmysl stát se žákem školy písemným vyjádřením do 3 pracovních dnů ode dne oznámení (doručení rozhodnutí).</a:t>
            </a:r>
          </a:p>
        </p:txBody>
      </p:sp>
    </p:spTree>
    <p:extLst>
      <p:ext uri="{BB962C8B-B14F-4D97-AF65-F5344CB8AC3E}">
        <p14:creationId xmlns:p14="http://schemas.microsoft.com/office/powerpoint/2010/main" val="3232133742"/>
      </p:ext>
    </p:extLst>
  </p:cSld>
  <p:clrMapOvr>
    <a:masterClrMapping/>
  </p:clrMapOvr>
</p:sld>
</file>

<file path=ppt/theme/theme1.xml><?xml version="1.0" encoding="utf-8"?>
<a:theme xmlns:a="http://schemas.openxmlformats.org/drawingml/2006/main" name="Faz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34</TotalTime>
  <Words>1241</Words>
  <Application>Microsoft Office PowerPoint</Application>
  <PresentationFormat>Širokoúhlá obrazovka</PresentationFormat>
  <Paragraphs>81</Paragraphs>
  <Slides>13</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13</vt:i4>
      </vt:variant>
    </vt:vector>
  </HeadingPairs>
  <TitlesOfParts>
    <vt:vector size="17" baseType="lpstr">
      <vt:lpstr>Arial</vt:lpstr>
      <vt:lpstr>Trebuchet MS</vt:lpstr>
      <vt:lpstr>Wingdings 3</vt:lpstr>
      <vt:lpstr>Fazeta</vt:lpstr>
      <vt:lpstr>Přijímací řízení 2025/2026</vt:lpstr>
      <vt:lpstr>Změny v přijímacím řízení</vt:lpstr>
      <vt:lpstr>Přihlášky</vt:lpstr>
      <vt:lpstr>Možnosti podání přihlášky</vt:lpstr>
      <vt:lpstr>Termíny přijímacích zkoušek</vt:lpstr>
      <vt:lpstr>Jednotná přijímací zkouška</vt:lpstr>
      <vt:lpstr>Výsledek přijímacího řízení</vt:lpstr>
      <vt:lpstr>2. kolo přijímacího řízení</vt:lpstr>
      <vt:lpstr>3. a další kola přijímacího řízení</vt:lpstr>
      <vt:lpstr>Forma JPZ u uchazečů s SVP</vt:lpstr>
      <vt:lpstr>Podpora odborného vzdělávání</vt:lpstr>
      <vt:lpstr>Informační zdroje</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Setkání  s rodiči</dc:title>
  <dc:creator>Jaroslav Cernotik</dc:creator>
  <cp:lastModifiedBy>Jaroslav Cernotik</cp:lastModifiedBy>
  <cp:revision>10</cp:revision>
  <dcterms:created xsi:type="dcterms:W3CDTF">2025-11-23T11:31:15Z</dcterms:created>
  <dcterms:modified xsi:type="dcterms:W3CDTF">2025-11-23T12:06:12Z</dcterms:modified>
</cp:coreProperties>
</file>